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77"/>
  </p:notesMasterIdLst>
  <p:sldIdLst>
    <p:sldId id="256" r:id="rId2"/>
    <p:sldId id="433" r:id="rId3"/>
    <p:sldId id="295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430" r:id="rId18"/>
    <p:sldId id="431" r:id="rId19"/>
    <p:sldId id="432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2" r:id="rId28"/>
    <p:sldId id="441" r:id="rId29"/>
    <p:sldId id="443" r:id="rId30"/>
    <p:sldId id="444" r:id="rId31"/>
    <p:sldId id="468" r:id="rId32"/>
    <p:sldId id="445" r:id="rId33"/>
    <p:sldId id="477" r:id="rId34"/>
    <p:sldId id="446" r:id="rId35"/>
    <p:sldId id="447" r:id="rId36"/>
    <p:sldId id="469" r:id="rId37"/>
    <p:sldId id="470" r:id="rId38"/>
    <p:sldId id="471" r:id="rId39"/>
    <p:sldId id="472" r:id="rId40"/>
    <p:sldId id="473" r:id="rId41"/>
    <p:sldId id="448" r:id="rId42"/>
    <p:sldId id="449" r:id="rId43"/>
    <p:sldId id="450" r:id="rId44"/>
    <p:sldId id="451" r:id="rId45"/>
    <p:sldId id="372" r:id="rId46"/>
    <p:sldId id="369" r:id="rId47"/>
    <p:sldId id="371" r:id="rId48"/>
    <p:sldId id="410" r:id="rId49"/>
    <p:sldId id="458" r:id="rId50"/>
    <p:sldId id="452" r:id="rId51"/>
    <p:sldId id="453" r:id="rId52"/>
    <p:sldId id="380" r:id="rId53"/>
    <p:sldId id="459" r:id="rId54"/>
    <p:sldId id="457" r:id="rId55"/>
    <p:sldId id="455" r:id="rId56"/>
    <p:sldId id="460" r:id="rId57"/>
    <p:sldId id="461" r:id="rId58"/>
    <p:sldId id="462" r:id="rId59"/>
    <p:sldId id="463" r:id="rId60"/>
    <p:sldId id="478" r:id="rId61"/>
    <p:sldId id="464" r:id="rId62"/>
    <p:sldId id="465" r:id="rId63"/>
    <p:sldId id="466" r:id="rId64"/>
    <p:sldId id="467" r:id="rId65"/>
    <p:sldId id="474" r:id="rId66"/>
    <p:sldId id="475" r:id="rId67"/>
    <p:sldId id="421" r:id="rId68"/>
    <p:sldId id="479" r:id="rId69"/>
    <p:sldId id="480" r:id="rId70"/>
    <p:sldId id="476" r:id="rId71"/>
    <p:sldId id="331" r:id="rId72"/>
    <p:sldId id="332" r:id="rId73"/>
    <p:sldId id="333" r:id="rId74"/>
    <p:sldId id="334" r:id="rId75"/>
    <p:sldId id="279" r:id="rId76"/>
  </p:sldIdLst>
  <p:sldSz cx="12192000" cy="6858000"/>
  <p:notesSz cx="6858000" cy="9144000"/>
  <p:embeddedFontLst>
    <p:embeddedFont>
      <p:font typeface="Montserrat" panose="020B0604020202020204" charset="0"/>
      <p:regular r:id="rId78"/>
      <p:bold r:id="rId79"/>
      <p:italic r:id="rId80"/>
      <p:boldItalic r:id="rId81"/>
    </p:embeddedFont>
    <p:embeddedFont>
      <p:font typeface="PT Serif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797B43-8942-4C47-AFF7-3301CE134268}">
  <a:tblStyle styleId="{A8797B43-8942-4C47-AFF7-3301CE1342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60"/>
    <p:restoredTop sz="95806" autoAdjust="0"/>
  </p:normalViewPr>
  <p:slideViewPr>
    <p:cSldViewPr snapToGrid="0" snapToObjects="1">
      <p:cViewPr varScale="1">
        <p:scale>
          <a:sx n="72" d="100"/>
          <a:sy n="72" d="100"/>
        </p:scale>
        <p:origin x="6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368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07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7449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342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7406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493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875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998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90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272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28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0900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897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099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3058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36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190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341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0707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342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123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6382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34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915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703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0310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620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658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9650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8384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4661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232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1907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8606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86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581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703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384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0644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8196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7067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9289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5033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62682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582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845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4804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048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42613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83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9665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0206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0212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902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8792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66192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4940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84879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3214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6410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5133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44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02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44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945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5700" y="2655750"/>
            <a:ext cx="10518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450800" y="4854825"/>
            <a:ext cx="5290400" cy="0"/>
          </a:xfrm>
          <a:prstGeom prst="straightConnector1">
            <a:avLst/>
          </a:prstGeom>
          <a:noFill/>
          <a:ln w="9525" cap="flat" cmpd="sng">
            <a:solidFill>
              <a:srgbClr val="F3EFEA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497200" y="150900"/>
            <a:ext cx="5197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22800" y="1699700"/>
            <a:ext cx="105464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31600" y="722400"/>
            <a:ext cx="3122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9101200" y="722400"/>
            <a:ext cx="310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730200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8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97200" y="274650"/>
            <a:ext cx="519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2800" y="1699700"/>
            <a:ext cx="10546400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lada.org/1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lada.org/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lada.org/1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lada.org/1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lada.org/1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atacolada.org/1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elifesciences.org/labs/ad58f08d/introducing-elife-s-first-computationally-reproducible-article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psysciacc.org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2158275" y="2655750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Solving the Replication Crisis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Why it’s the most exciting time to be a scientist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103A-E3D5-4960-B2C8-A4E65FC8240C}"/>
              </a:ext>
            </a:extLst>
          </p:cNvPr>
          <p:cNvSpPr txBox="1"/>
          <p:nvPr/>
        </p:nvSpPr>
        <p:spPr>
          <a:xfrm>
            <a:off x="6102675" y="5268685"/>
            <a:ext cx="355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PT Serif" panose="020B0604020202020204" charset="0"/>
              </a:rPr>
              <a:t>Rick Klein</a:t>
            </a:r>
          </a:p>
          <a:p>
            <a:r>
              <a:rPr lang="en-US" sz="2400" i="1" dirty="0" err="1">
                <a:solidFill>
                  <a:schemeClr val="bg1"/>
                </a:solidFill>
                <a:latin typeface="PT Serif" panose="020B0604020202020204" charset="0"/>
              </a:rPr>
              <a:t>Université</a:t>
            </a:r>
            <a:r>
              <a:rPr lang="en-US" sz="2400" i="1" dirty="0">
                <a:solidFill>
                  <a:schemeClr val="bg1"/>
                </a:solidFill>
                <a:latin typeface="PT Serif" panose="020B0604020202020204" charset="0"/>
              </a:rPr>
              <a:t> Grenoble Alpes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Unfortunately, no. Many others.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Because these problems are inherent to the way all scientific fields function (e.g., publication, significance testing, career advancement, human biases)</a:t>
            </a:r>
          </a:p>
          <a:p>
            <a:r>
              <a:rPr lang="en-US" dirty="0"/>
              <a:t>Extent differs by field.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05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D16BB3-337A-2848-9A6B-95D917E77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0"/>
          <a:stretch/>
        </p:blipFill>
        <p:spPr bwMode="auto">
          <a:xfrm>
            <a:off x="959421" y="1143354"/>
            <a:ext cx="5554351" cy="148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65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DD16BB3-337A-2848-9A6B-95D917E77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0"/>
          <a:stretch/>
        </p:blipFill>
        <p:spPr bwMode="auto">
          <a:xfrm>
            <a:off x="959421" y="1143354"/>
            <a:ext cx="5554351" cy="148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3F308-BA29-9E4A-834F-F825B48D3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998" y="567652"/>
            <a:ext cx="4288252" cy="6027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4A0C8-04D5-F145-AC54-72FBC3593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522" y="2801300"/>
            <a:ext cx="4659457" cy="379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So, what’s exciting about this?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336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So, what’s exciting about this?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D27B-9EDB-DD4F-B2D8-F09577E6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0" y="1596980"/>
            <a:ext cx="5775980" cy="43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So, what’s exciting about this?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D27B-9EDB-DD4F-B2D8-F09577E6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0" y="1596980"/>
            <a:ext cx="5775980" cy="43319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CECE8C-717C-2847-88E0-EE5F7ACA1DE8}"/>
              </a:ext>
            </a:extLst>
          </p:cNvPr>
          <p:cNvCxnSpPr/>
          <p:nvPr/>
        </p:nvCxnSpPr>
        <p:spPr>
          <a:xfrm>
            <a:off x="2541722" y="1191180"/>
            <a:ext cx="6741763" cy="5141954"/>
          </a:xfrm>
          <a:prstGeom prst="line">
            <a:avLst/>
          </a:prstGeom>
          <a:ln w="307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3EE0EE-EE5E-CA45-96DC-A5B5D8A76F02}"/>
              </a:ext>
            </a:extLst>
          </p:cNvPr>
          <p:cNvCxnSpPr>
            <a:cxnSpLocks/>
          </p:cNvCxnSpPr>
          <p:nvPr/>
        </p:nvCxnSpPr>
        <p:spPr>
          <a:xfrm flipH="1">
            <a:off x="2541723" y="1341834"/>
            <a:ext cx="6586779" cy="4943368"/>
          </a:xfrm>
          <a:prstGeom prst="line">
            <a:avLst/>
          </a:prstGeom>
          <a:ln w="307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33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So, what’s exciting about this?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Because we can fix it</a:t>
            </a:r>
          </a:p>
          <a:p>
            <a:pPr lvl="1"/>
            <a:r>
              <a:rPr lang="en-US" dirty="0"/>
              <a:t>Redefine the field in fundamental ways</a:t>
            </a:r>
          </a:p>
          <a:p>
            <a:r>
              <a:rPr lang="en-US" dirty="0"/>
              <a:t>Science is </a:t>
            </a:r>
            <a:r>
              <a:rPr lang="en-US" i="1" dirty="0"/>
              <a:t>still</a:t>
            </a:r>
            <a:r>
              <a:rPr lang="en-US" dirty="0"/>
              <a:t> the best way of knowing</a:t>
            </a:r>
          </a:p>
          <a:p>
            <a:pPr lvl="1"/>
            <a:r>
              <a:rPr lang="en-US" dirty="0"/>
              <a:t>Despite replication issues, we know a LOT</a:t>
            </a:r>
          </a:p>
          <a:p>
            <a:r>
              <a:rPr lang="en-US" dirty="0"/>
              <a:t>…But, also know a lot less than we thought.</a:t>
            </a:r>
          </a:p>
          <a:p>
            <a:pPr lvl="1"/>
            <a:r>
              <a:rPr lang="en-US" dirty="0"/>
              <a:t>Imagine how much we can accelerate the pace of discovery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56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Moving toward solutions (and better understanding)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Critical to understand problems to inform solutions.</a:t>
            </a:r>
          </a:p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causes for </a:t>
            </a:r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failures</a:t>
            </a:r>
            <a:endParaRPr lang="fr-FR" dirty="0"/>
          </a:p>
          <a:p>
            <a:pPr lvl="1"/>
            <a:r>
              <a:rPr lang="fr-FR" dirty="0"/>
              <a:t>False positives</a:t>
            </a:r>
          </a:p>
          <a:p>
            <a:pPr lvl="1"/>
            <a:r>
              <a:rPr lang="fr-FR" dirty="0" err="1"/>
              <a:t>Incompetent</a:t>
            </a:r>
            <a:r>
              <a:rPr lang="fr-FR" dirty="0"/>
              <a:t> </a:t>
            </a:r>
            <a:r>
              <a:rPr lang="fr-FR" dirty="0" err="1"/>
              <a:t>replicators</a:t>
            </a:r>
            <a:endParaRPr lang="fr-FR" dirty="0"/>
          </a:p>
          <a:p>
            <a:pPr lvl="1"/>
            <a:r>
              <a:rPr lang="fr-FR" dirty="0" err="1"/>
              <a:t>Imprecise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moderators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Contextual</a:t>
            </a:r>
            <a:r>
              <a:rPr lang="fr-FR" dirty="0"/>
              <a:t> </a:t>
            </a:r>
            <a:r>
              <a:rPr lang="fr-FR" dirty="0" err="1"/>
              <a:t>differences</a:t>
            </a:r>
            <a:endParaRPr lang="fr-FR" dirty="0"/>
          </a:p>
          <a:p>
            <a:pPr lvl="1"/>
            <a:r>
              <a:rPr lang="fr-FR" dirty="0"/>
              <a:t>Etc.</a:t>
            </a:r>
          </a:p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739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Moving toward solutions (and better understanding)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Critical to understand problems to inform solutions.</a:t>
            </a:r>
          </a:p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causes for </a:t>
            </a:r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failures</a:t>
            </a:r>
            <a:endParaRPr lang="fr-FR" dirty="0"/>
          </a:p>
          <a:p>
            <a:pPr lvl="1"/>
            <a:r>
              <a:rPr lang="fr-FR" dirty="0"/>
              <a:t>False positives</a:t>
            </a:r>
          </a:p>
          <a:p>
            <a:pPr lvl="1"/>
            <a:r>
              <a:rPr lang="fr-FR" b="1" dirty="0" err="1"/>
              <a:t>Incompetent</a:t>
            </a:r>
            <a:r>
              <a:rPr lang="fr-FR" b="1" dirty="0"/>
              <a:t> </a:t>
            </a:r>
            <a:r>
              <a:rPr lang="fr-FR" b="1" dirty="0" err="1"/>
              <a:t>replicators</a:t>
            </a:r>
            <a:endParaRPr lang="fr-FR" b="1" dirty="0"/>
          </a:p>
          <a:p>
            <a:pPr lvl="1"/>
            <a:r>
              <a:rPr lang="fr-FR" dirty="0" err="1"/>
              <a:t>Imprecise</a:t>
            </a:r>
            <a:r>
              <a:rPr lang="fr-FR" dirty="0"/>
              <a:t> </a:t>
            </a:r>
            <a:r>
              <a:rPr lang="fr-FR" dirty="0" err="1"/>
              <a:t>theory</a:t>
            </a:r>
            <a:r>
              <a:rPr lang="fr-FR" dirty="0"/>
              <a:t> (</a:t>
            </a:r>
            <a:r>
              <a:rPr lang="fr-FR" dirty="0" err="1"/>
              <a:t>unknown</a:t>
            </a:r>
            <a:r>
              <a:rPr lang="fr-FR" dirty="0"/>
              <a:t> </a:t>
            </a:r>
            <a:r>
              <a:rPr lang="fr-FR" dirty="0" err="1"/>
              <a:t>moderators</a:t>
            </a:r>
            <a:r>
              <a:rPr lang="fr-FR" dirty="0"/>
              <a:t>)</a:t>
            </a:r>
          </a:p>
          <a:p>
            <a:pPr lvl="1"/>
            <a:r>
              <a:rPr lang="fr-FR" b="1" dirty="0" err="1"/>
              <a:t>Contextual</a:t>
            </a:r>
            <a:r>
              <a:rPr lang="fr-FR" b="1" dirty="0"/>
              <a:t> </a:t>
            </a:r>
            <a:r>
              <a:rPr lang="fr-FR" b="1" dirty="0" err="1"/>
              <a:t>differences</a:t>
            </a:r>
            <a:endParaRPr lang="fr-FR" b="1" dirty="0"/>
          </a:p>
          <a:p>
            <a:pPr lvl="1"/>
            <a:r>
              <a:rPr lang="fr-FR" dirty="0"/>
              <a:t>Etc.</a:t>
            </a:r>
          </a:p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182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Replication Projects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Large collaborations of </a:t>
            </a:r>
            <a:r>
              <a:rPr lang="fr-FR" dirty="0" err="1"/>
              <a:t>researchers</a:t>
            </a:r>
            <a:r>
              <a:rPr lang="fr-FR" dirty="0"/>
              <a:t> </a:t>
            </a:r>
            <a:r>
              <a:rPr lang="fr-FR" dirty="0" err="1"/>
              <a:t>replicate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findings</a:t>
            </a:r>
            <a:r>
              <a:rPr lang="fr-FR" dirty="0"/>
              <a:t>. </a:t>
            </a:r>
          </a:p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examines a </a:t>
            </a:r>
            <a:r>
              <a:rPr lang="fr-FR" dirty="0" err="1"/>
              <a:t>different</a:t>
            </a:r>
            <a:r>
              <a:rPr lang="fr-FR" dirty="0"/>
              <a:t> aspect of </a:t>
            </a:r>
            <a:r>
              <a:rPr lang="fr-FR" dirty="0" err="1"/>
              <a:t>replication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47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Overview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Briefly</a:t>
            </a:r>
            <a:r>
              <a:rPr lang="fr-FR" dirty="0"/>
              <a:t> </a:t>
            </a:r>
            <a:r>
              <a:rPr lang="fr-FR" dirty="0" err="1"/>
              <a:t>remind</a:t>
            </a:r>
            <a:r>
              <a:rPr lang="fr-FR" dirty="0"/>
              <a:t> about the </a:t>
            </a:r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crisis</a:t>
            </a:r>
            <a:endParaRPr lang="fr-FR" dirty="0"/>
          </a:p>
          <a:p>
            <a:r>
              <a:rPr lang="fr-FR" dirty="0" err="1"/>
              <a:t>Discuss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to </a:t>
            </a:r>
            <a:r>
              <a:rPr lang="fr-FR" dirty="0" err="1"/>
              <a:t>understand</a:t>
            </a:r>
            <a:r>
              <a:rPr lang="fr-FR" dirty="0"/>
              <a:t> </a:t>
            </a:r>
            <a:r>
              <a:rPr lang="fr-FR" dirty="0" err="1"/>
              <a:t>replication</a:t>
            </a:r>
            <a:endParaRPr lang="fr-FR" dirty="0"/>
          </a:p>
          <a:p>
            <a:pPr lvl="1"/>
            <a:r>
              <a:rPr lang="fr-FR" dirty="0"/>
              <a:t>(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Labs</a:t>
            </a:r>
            <a:r>
              <a:rPr lang="fr-FR" dirty="0"/>
              <a:t> 2)</a:t>
            </a:r>
          </a:p>
          <a:p>
            <a:r>
              <a:rPr lang="fr-FR" dirty="0" err="1"/>
              <a:t>Discuss</a:t>
            </a:r>
            <a:r>
              <a:rPr lang="fr-FR" dirty="0"/>
              <a:t> solutions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860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Replication Projects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099" y="1699700"/>
            <a:ext cx="8676717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Last </a:t>
            </a:r>
            <a:r>
              <a:rPr lang="fr-FR" dirty="0" err="1"/>
              <a:t>week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heard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Labs</a:t>
            </a:r>
            <a:r>
              <a:rPr lang="fr-FR" dirty="0"/>
              <a:t> 1 </a:t>
            </a:r>
            <a:r>
              <a:rPr lang="fr-FR" sz="2000" dirty="0"/>
              <a:t>(Klein et al., 2014)</a:t>
            </a:r>
            <a:endParaRPr lang="en-US"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564E7-DDE5-1B4D-B353-57A29F41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52" y="2524610"/>
            <a:ext cx="5901195" cy="347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3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Replication Projects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This </a:t>
            </a:r>
            <a:r>
              <a:rPr lang="fr-FR" dirty="0" err="1"/>
              <a:t>week</a:t>
            </a:r>
            <a:r>
              <a:rPr lang="fr-FR" dirty="0"/>
              <a:t>: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Labs</a:t>
            </a:r>
            <a:r>
              <a:rPr lang="fr-FR" dirty="0"/>
              <a:t> 2 </a:t>
            </a:r>
            <a:r>
              <a:rPr lang="fr-FR" sz="2000" dirty="0"/>
              <a:t>(Klein et al., 2018)</a:t>
            </a:r>
          </a:p>
          <a:p>
            <a:pPr lvl="1"/>
            <a:r>
              <a:rPr lang="en-US" dirty="0"/>
              <a:t>4x larger, immensely more complex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803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Goal: </a:t>
            </a:r>
            <a:r>
              <a:rPr lang="fr-FR" dirty="0" err="1"/>
              <a:t>Replicate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all </a:t>
            </a:r>
            <a:r>
              <a:rPr lang="fr-FR" dirty="0" err="1"/>
              <a:t>around</a:t>
            </a:r>
            <a:r>
              <a:rPr lang="fr-FR" dirty="0"/>
              <a:t> the world and compare if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sample</a:t>
            </a:r>
            <a:r>
              <a:rPr lang="fr-FR" dirty="0"/>
              <a:t> of data collection.</a:t>
            </a:r>
          </a:p>
          <a:p>
            <a:r>
              <a:rPr lang="fr-FR" dirty="0"/>
              <a:t>How </a:t>
            </a:r>
            <a:r>
              <a:rPr lang="fr-FR" dirty="0" err="1"/>
              <a:t>much</a:t>
            </a:r>
            <a:r>
              <a:rPr lang="fr-FR" dirty="0"/>
              <a:t> variation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expect</a:t>
            </a:r>
            <a:r>
              <a:rPr lang="fr-FR" dirty="0"/>
              <a:t>?</a:t>
            </a:r>
          </a:p>
          <a:p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i="1" dirty="0" err="1"/>
              <a:t>allowed</a:t>
            </a:r>
            <a:r>
              <a:rPr lang="fr-FR" dirty="0"/>
              <a:t> to do a </a:t>
            </a:r>
            <a:r>
              <a:rPr lang="fr-FR" dirty="0" err="1"/>
              <a:t>replication</a:t>
            </a:r>
            <a:r>
              <a:rPr lang="fr-FR" dirty="0"/>
              <a:t>?</a:t>
            </a:r>
          </a:p>
          <a:p>
            <a:pPr lvl="1"/>
            <a:r>
              <a:rPr lang="fr-FR" dirty="0" err="1"/>
              <a:t>Lab</a:t>
            </a:r>
            <a:r>
              <a:rPr lang="fr-FR" dirty="0"/>
              <a:t> in US vs </a:t>
            </a:r>
            <a:r>
              <a:rPr lang="fr-FR" dirty="0" err="1"/>
              <a:t>lab</a:t>
            </a:r>
            <a:r>
              <a:rPr lang="fr-FR" dirty="0"/>
              <a:t> in </a:t>
            </a:r>
            <a:r>
              <a:rPr lang="fr-FR" dirty="0" err="1"/>
              <a:t>Japan</a:t>
            </a:r>
            <a:endParaRPr lang="fr-FR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3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Selected</a:t>
            </a:r>
            <a:r>
              <a:rPr lang="fr-FR" dirty="0"/>
              <a:t> 28 high-impact </a:t>
            </a:r>
            <a:r>
              <a:rPr lang="fr-FR" dirty="0" err="1"/>
              <a:t>studies</a:t>
            </a:r>
            <a:endParaRPr lang="fr-FR" dirty="0"/>
          </a:p>
          <a:p>
            <a:r>
              <a:rPr lang="fr-FR" dirty="0"/>
              <a:t>Original </a:t>
            </a:r>
            <a:r>
              <a:rPr lang="fr-FR" dirty="0" err="1"/>
              <a:t>authors</a:t>
            </a:r>
            <a:r>
              <a:rPr lang="fr-FR" dirty="0"/>
              <a:t>/</a:t>
            </a:r>
            <a:r>
              <a:rPr lang="fr-FR" dirty="0" err="1"/>
              <a:t>other</a:t>
            </a:r>
            <a:r>
              <a:rPr lang="fr-FR" dirty="0"/>
              <a:t> experts </a:t>
            </a:r>
            <a:r>
              <a:rPr lang="fr-FR" dirty="0" err="1"/>
              <a:t>approved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one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Unlikely</a:t>
            </a:r>
            <a:r>
              <a:rPr lang="fr-FR" dirty="0"/>
              <a:t> a </a:t>
            </a:r>
            <a:r>
              <a:rPr lang="fr-FR" dirty="0" err="1"/>
              <a:t>failure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due to </a:t>
            </a:r>
            <a:r>
              <a:rPr lang="fr-FR" dirty="0" err="1"/>
              <a:t>incompetence</a:t>
            </a:r>
            <a:r>
              <a:rPr lang="fr-FR" dirty="0"/>
              <a:t>)</a:t>
            </a:r>
          </a:p>
          <a:p>
            <a:r>
              <a:rPr lang="fr-FR" dirty="0" err="1"/>
              <a:t>Replicated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125 </a:t>
            </a:r>
            <a:r>
              <a:rPr lang="fr-FR" dirty="0" err="1"/>
              <a:t>labs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the world</a:t>
            </a:r>
          </a:p>
          <a:p>
            <a:pPr lvl="1"/>
            <a:r>
              <a:rPr lang="fr-FR" dirty="0" err="1"/>
              <a:t>Adjusted</a:t>
            </a:r>
            <a:r>
              <a:rPr lang="fr-FR" dirty="0"/>
              <a:t> per-site (translation, stimuli)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97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1 Map (2014)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AC00-437A-2C46-9F2F-9E4F5C87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Map (2018)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AC00-437A-2C46-9F2F-9E4F5C87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233A3-E1A7-2645-83BE-77361E42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1003300"/>
            <a:ext cx="9918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29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Map (2018)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175039" y="1622208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125 </a:t>
            </a:r>
            <a:r>
              <a:rPr lang="fr-FR" dirty="0" err="1"/>
              <a:t>samples</a:t>
            </a:r>
            <a:endParaRPr lang="fr-FR" dirty="0"/>
          </a:p>
          <a:p>
            <a:r>
              <a:rPr lang="fr-FR" dirty="0"/>
              <a:t>36 countries</a:t>
            </a:r>
          </a:p>
          <a:p>
            <a:r>
              <a:rPr lang="fr-FR" dirty="0"/>
              <a:t>16 </a:t>
            </a:r>
            <a:r>
              <a:rPr lang="fr-FR" dirty="0" err="1"/>
              <a:t>languages</a:t>
            </a:r>
            <a:endParaRPr lang="fr-FR" dirty="0"/>
          </a:p>
          <a:p>
            <a:r>
              <a:rPr lang="fr-FR" dirty="0"/>
              <a:t>15,305 participants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233A3-E1A7-2645-83BE-77361E42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410" y="1622208"/>
            <a:ext cx="6182468" cy="3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fr-FR" dirty="0"/>
              <a:t>ML2 </a:t>
            </a:r>
            <a:r>
              <a:rPr lang="fr-FR" dirty="0" err="1"/>
              <a:t>Results</a:t>
            </a:r>
            <a:endParaRPr lang="fr-FR" dirty="0"/>
          </a:p>
          <a:p>
            <a:r>
              <a:rPr lang="fr-FR" sz="2000" dirty="0"/>
              <a:t>14/28 </a:t>
            </a:r>
            <a:r>
              <a:rPr lang="fr-FR" sz="2000" dirty="0" err="1"/>
              <a:t>successful</a:t>
            </a:r>
            <a:endParaRPr lang="fr-FR" sz="2000" dirty="0"/>
          </a:p>
          <a:p>
            <a:r>
              <a:rPr lang="fr-FR" sz="2000" dirty="0"/>
              <a:t>21/28 </a:t>
            </a:r>
            <a:r>
              <a:rPr lang="fr-FR" sz="2000" dirty="0" err="1"/>
              <a:t>smaller</a:t>
            </a:r>
            <a:r>
              <a:rPr lang="fr-FR" sz="2000" dirty="0"/>
              <a:t> </a:t>
            </a:r>
            <a:r>
              <a:rPr lang="fr-FR" sz="2000" dirty="0" err="1"/>
              <a:t>effect</a:t>
            </a:r>
            <a:r>
              <a:rPr lang="fr-FR" sz="2000" dirty="0"/>
              <a:t> size</a:t>
            </a:r>
          </a:p>
          <a:p>
            <a:pPr lvl="1"/>
            <a:r>
              <a:rPr lang="fr-FR" sz="2000" dirty="0" err="1"/>
              <a:t>Median</a:t>
            </a:r>
            <a:r>
              <a:rPr lang="fr-FR" sz="2000" dirty="0"/>
              <a:t> original: </a:t>
            </a:r>
            <a:r>
              <a:rPr lang="fr-FR" sz="2000" i="1" dirty="0"/>
              <a:t>d </a:t>
            </a:r>
            <a:r>
              <a:rPr lang="fr-FR" sz="2000" dirty="0"/>
              <a:t>= 0.60</a:t>
            </a:r>
          </a:p>
          <a:p>
            <a:pPr lvl="1"/>
            <a:r>
              <a:rPr lang="fr-FR" sz="2000" dirty="0" err="1"/>
              <a:t>Median</a:t>
            </a:r>
            <a:r>
              <a:rPr lang="fr-FR" sz="2000" dirty="0"/>
              <a:t> </a:t>
            </a:r>
            <a:r>
              <a:rPr lang="fr-FR" sz="2000" dirty="0" err="1"/>
              <a:t>replication</a:t>
            </a:r>
            <a:r>
              <a:rPr lang="fr-FR" sz="2000" dirty="0"/>
              <a:t>: </a:t>
            </a:r>
            <a:r>
              <a:rPr lang="fr-FR" sz="2000" i="1" dirty="0"/>
              <a:t>d </a:t>
            </a:r>
            <a:r>
              <a:rPr lang="fr-FR" sz="2000" dirty="0"/>
              <a:t>= 0.15</a:t>
            </a:r>
          </a:p>
          <a:p>
            <a:r>
              <a:rPr lang="fr-FR" sz="2600" dirty="0"/>
              <a:t>…NOT the</a:t>
            </a:r>
          </a:p>
          <a:p>
            <a:pPr marL="38100" indent="0">
              <a:buNone/>
            </a:pPr>
            <a:r>
              <a:rPr lang="fr-FR" sz="2600" dirty="0"/>
              <a:t>     </a:t>
            </a:r>
            <a:r>
              <a:rPr lang="fr-FR" sz="2600" dirty="0" err="1"/>
              <a:t>interesting</a:t>
            </a:r>
            <a:r>
              <a:rPr lang="fr-FR" sz="2600" dirty="0"/>
              <a:t> question!</a:t>
            </a:r>
          </a:p>
          <a:p>
            <a:pPr marL="38100" indent="0">
              <a:buNone/>
            </a:pPr>
            <a:endParaRPr lang="fr-FR"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083C6-FC82-6049-B15B-72CEA86D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46" y="0"/>
            <a:ext cx="6729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E083C6-FC82-6049-B15B-72CEA86D5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246" y="0"/>
            <a:ext cx="6729933" cy="6858000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 by site?</a:t>
            </a:r>
            <a:endParaRPr lang="fr-FR" sz="2000" dirty="0"/>
          </a:p>
          <a:p>
            <a:r>
              <a:rPr lang="fr-FR" dirty="0"/>
              <a:t>Meta-</a:t>
            </a:r>
            <a:r>
              <a:rPr lang="fr-FR" dirty="0" err="1"/>
              <a:t>analysis</a:t>
            </a:r>
            <a:r>
              <a:rPr lang="fr-FR" dirty="0"/>
              <a:t>:</a:t>
            </a:r>
          </a:p>
          <a:p>
            <a:r>
              <a:rPr lang="fr-FR" dirty="0"/>
              <a:t>26/28 Tau ≤ 0.1</a:t>
            </a:r>
          </a:p>
          <a:p>
            <a:pPr lvl="1"/>
            <a:r>
              <a:rPr lang="fr-FR" dirty="0" err="1"/>
              <a:t>Often</a:t>
            </a:r>
            <a:r>
              <a:rPr lang="fr-FR" dirty="0"/>
              <a:t> 0</a:t>
            </a:r>
          </a:p>
          <a:p>
            <a:r>
              <a:rPr lang="fr-FR" dirty="0"/>
              <a:t>No! (</a:t>
            </a:r>
            <a:r>
              <a:rPr lang="fr-FR" dirty="0" err="1"/>
              <a:t>except</a:t>
            </a:r>
            <a:r>
              <a:rPr lang="fr-FR" dirty="0"/>
              <a:t> 2)</a:t>
            </a:r>
          </a:p>
          <a:p>
            <a:pPr marL="38100" indent="0">
              <a:buNone/>
            </a:pPr>
            <a:r>
              <a:rPr lang="fr-FR" dirty="0" err="1"/>
              <a:t>Wait</a:t>
            </a:r>
            <a:r>
              <a:rPr lang="fr-FR" dirty="0"/>
              <a:t>.. </a:t>
            </a:r>
            <a:r>
              <a:rPr lang="fr-FR" dirty="0" err="1"/>
              <a:t>What</a:t>
            </a:r>
            <a:r>
              <a:rPr lang="fr-FR" dirty="0"/>
              <a:t>?</a:t>
            </a:r>
          </a:p>
          <a:p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seeing</a:t>
            </a:r>
            <a:r>
              <a:rPr lang="fr-FR" dirty="0"/>
              <a:t> </a:t>
            </a:r>
            <a:r>
              <a:rPr lang="fr-FR" dirty="0" err="1"/>
              <a:t>sampling</a:t>
            </a:r>
            <a:r>
              <a:rPr lang="fr-FR" dirty="0"/>
              <a:t> </a:t>
            </a:r>
            <a:r>
              <a:rPr lang="fr-FR" dirty="0" err="1"/>
              <a:t>error</a:t>
            </a:r>
            <a:endParaRPr lang="fr-FR" dirty="0"/>
          </a:p>
          <a:p>
            <a:r>
              <a:rPr lang="fr-FR" dirty="0"/>
              <a:t>N = ~80 per site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088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Discussion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depend</a:t>
            </a:r>
            <a:r>
              <a:rPr lang="fr-FR" dirty="0"/>
              <a:t> on site</a:t>
            </a:r>
          </a:p>
          <a:p>
            <a:pPr lvl="1"/>
            <a:r>
              <a:rPr lang="fr-FR" dirty="0"/>
              <a:t>Good news!</a:t>
            </a:r>
          </a:p>
          <a:p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success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not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small</a:t>
            </a:r>
            <a:r>
              <a:rPr lang="fr-FR" dirty="0"/>
              <a:t> variations in </a:t>
            </a:r>
            <a:r>
              <a:rPr lang="fr-FR" dirty="0" err="1"/>
              <a:t>implementation</a:t>
            </a:r>
            <a:endParaRPr lang="fr-FR" dirty="0"/>
          </a:p>
          <a:p>
            <a:pPr lvl="1"/>
            <a:r>
              <a:rPr lang="fr-FR" dirty="0" err="1"/>
              <a:t>Replicability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feasible</a:t>
            </a:r>
            <a:r>
              <a:rPr lang="fr-FR" dirty="0"/>
              <a:t> goal</a:t>
            </a:r>
          </a:p>
          <a:p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to all </a:t>
            </a:r>
            <a:r>
              <a:rPr lang="fr-FR" dirty="0" err="1"/>
              <a:t>studies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Of course not! But sets a </a:t>
            </a:r>
            <a:r>
              <a:rPr lang="fr-FR" dirty="0" err="1"/>
              <a:t>baseline</a:t>
            </a:r>
            <a:endParaRPr lang="fr-FR" dirty="0"/>
          </a:p>
          <a:p>
            <a:pPr lvl="1"/>
            <a:r>
              <a:rPr lang="fr-FR" dirty="0"/>
              <a:t>MUST test </a:t>
            </a:r>
            <a:r>
              <a:rPr lang="fr-FR" dirty="0" err="1"/>
              <a:t>moderators</a:t>
            </a:r>
            <a:r>
              <a:rPr lang="fr-FR" dirty="0"/>
              <a:t> </a:t>
            </a:r>
            <a:r>
              <a:rPr lang="fr-FR" dirty="0" err="1"/>
              <a:t>empirically</a:t>
            </a:r>
            <a:endParaRPr lang="fr-FR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23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Theoretical Concerns about False Positives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C533-EB04-4747-947B-08CF046D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0" y="1341834"/>
            <a:ext cx="7048500" cy="187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63D8B-6300-AC4F-B943-9EE918C2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90" y="3036311"/>
            <a:ext cx="6353410" cy="14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ABD17-E981-BB46-8FC9-5E0445798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6415"/>
            <a:ext cx="57912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95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Solutions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know,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replicability</a:t>
            </a:r>
            <a:r>
              <a:rPr lang="fr-FR" dirty="0"/>
              <a:t>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2611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Solutions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know,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improve</a:t>
            </a:r>
            <a:r>
              <a:rPr lang="fr-FR" dirty="0"/>
              <a:t> </a:t>
            </a:r>
            <a:r>
              <a:rPr lang="fr-FR" dirty="0" err="1"/>
              <a:t>replicability</a:t>
            </a:r>
            <a:r>
              <a:rPr lang="fr-FR" dirty="0"/>
              <a:t>?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Replicate (and not just in the US/Europe)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Increase statistical power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Pre-registration/Registered Reports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Open data/analysis scripts/materials</a:t>
            </a:r>
          </a:p>
          <a:p>
            <a:pPr marL="411663" lvl="1" indent="0">
              <a:buNone/>
            </a:pPr>
            <a:r>
              <a:rPr lang="en-US" sz="2500" dirty="0"/>
              <a:t>4b. Incentivize good practices</a:t>
            </a:r>
          </a:p>
          <a:p>
            <a:pPr marL="463121" indent="-463121">
              <a:buFont typeface="+mj-lt"/>
              <a:buAutoNum type="arabicPeriod"/>
            </a:pPr>
            <a:r>
              <a:rPr lang="en-US" sz="2500" dirty="0"/>
              <a:t>Full disclosure of results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3653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1. Replicate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Helps</a:t>
            </a:r>
            <a:r>
              <a:rPr lang="fr-FR" dirty="0"/>
              <a:t> </a:t>
            </a:r>
            <a:r>
              <a:rPr lang="fr-FR" dirty="0" err="1"/>
              <a:t>establish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Is </a:t>
            </a:r>
            <a:r>
              <a:rPr lang="fr-FR" dirty="0" err="1"/>
              <a:t>effect</a:t>
            </a:r>
            <a:r>
              <a:rPr lang="fr-FR" dirty="0"/>
              <a:t> real?</a:t>
            </a:r>
          </a:p>
          <a:p>
            <a:pPr lvl="1"/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</a:t>
            </a:r>
            <a:r>
              <a:rPr lang="fr-FR" dirty="0" err="1"/>
              <a:t>generalize</a:t>
            </a:r>
            <a:r>
              <a:rPr lang="fr-FR" dirty="0"/>
              <a:t> </a:t>
            </a:r>
            <a:r>
              <a:rPr lang="fr-FR" dirty="0" err="1"/>
              <a:t>across</a:t>
            </a:r>
            <a:r>
              <a:rPr lang="fr-FR" dirty="0"/>
              <a:t> populations?</a:t>
            </a:r>
          </a:p>
          <a:p>
            <a:pPr lvl="1"/>
            <a:r>
              <a:rPr lang="fr-FR" dirty="0" err="1"/>
              <a:t>Deeper</a:t>
            </a:r>
            <a:r>
              <a:rPr lang="fr-FR" dirty="0"/>
              <a:t> </a:t>
            </a:r>
            <a:r>
              <a:rPr lang="fr-FR" dirty="0" err="1"/>
              <a:t>understanding</a:t>
            </a:r>
            <a:r>
              <a:rPr lang="fr-FR" dirty="0"/>
              <a:t> of conditions </a:t>
            </a:r>
            <a:r>
              <a:rPr lang="fr-FR" dirty="0" err="1"/>
              <a:t>necessary</a:t>
            </a:r>
            <a:endParaRPr lang="fr-FR" dirty="0"/>
          </a:p>
          <a:p>
            <a:r>
              <a:rPr lang="fr-FR" dirty="0" err="1"/>
              <a:t>Incentivizes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practices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expected</a:t>
            </a:r>
            <a:r>
              <a:rPr lang="fr-FR" dirty="0"/>
              <a:t>, </a:t>
            </a:r>
            <a:r>
              <a:rPr lang="fr-FR" dirty="0" err="1"/>
              <a:t>my</a:t>
            </a:r>
            <a:r>
              <a:rPr lang="fr-FR" dirty="0"/>
              <a:t> motivation shifts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publishing</a:t>
            </a:r>
            <a:r>
              <a:rPr lang="fr-FR" dirty="0"/>
              <a:t> to </a:t>
            </a:r>
            <a:r>
              <a:rPr lang="fr-FR" dirty="0" err="1"/>
              <a:t>finding</a:t>
            </a:r>
            <a:r>
              <a:rPr lang="fr-FR" dirty="0"/>
              <a:t> (and </a:t>
            </a:r>
            <a:r>
              <a:rPr lang="fr-FR" dirty="0" err="1"/>
              <a:t>understanding</a:t>
            </a:r>
            <a:r>
              <a:rPr lang="fr-FR" dirty="0"/>
              <a:t>)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 (</a:t>
            </a:r>
            <a:r>
              <a:rPr lang="fr-FR" dirty="0" err="1"/>
              <a:t>e.g</a:t>
            </a:r>
            <a:r>
              <a:rPr lang="fr-FR" dirty="0"/>
              <a:t>., Scientific </a:t>
            </a:r>
            <a:r>
              <a:rPr lang="fr-FR" dirty="0" err="1"/>
              <a:t>Utopia</a:t>
            </a:r>
            <a:r>
              <a:rPr lang="fr-FR" dirty="0"/>
              <a:t> 2)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7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1. Replicate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Not </a:t>
            </a:r>
            <a:r>
              <a:rPr lang="fr-FR" dirty="0" err="1"/>
              <a:t>enough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endParaRPr lang="fr-FR" dirty="0"/>
          </a:p>
          <a:p>
            <a:pPr lvl="1"/>
            <a:r>
              <a:rPr lang="fr-FR" dirty="0"/>
              <a:t>Publication </a:t>
            </a:r>
            <a:r>
              <a:rPr lang="fr-FR" dirty="0" err="1"/>
              <a:t>bias</a:t>
            </a:r>
            <a:r>
              <a:rPr lang="fr-FR" dirty="0"/>
              <a:t>? Open </a:t>
            </a:r>
            <a:r>
              <a:rPr lang="fr-FR" dirty="0" err="1"/>
              <a:t>materials</a:t>
            </a:r>
            <a:r>
              <a:rPr lang="fr-FR" dirty="0"/>
              <a:t>?</a:t>
            </a:r>
          </a:p>
          <a:p>
            <a:r>
              <a:rPr lang="fr-FR" dirty="0" err="1"/>
              <a:t>Follow</a:t>
            </a:r>
            <a:r>
              <a:rPr lang="fr-FR" dirty="0"/>
              <a:t> </a:t>
            </a:r>
            <a:r>
              <a:rPr lang="fr-FR" dirty="0" err="1"/>
              <a:t>replication</a:t>
            </a:r>
            <a:r>
              <a:rPr lang="fr-FR" dirty="0"/>
              <a:t> </a:t>
            </a:r>
            <a:r>
              <a:rPr lang="fr-FR" dirty="0" err="1"/>
              <a:t>recipe</a:t>
            </a:r>
            <a:endParaRPr lang="fr-FR" dirty="0"/>
          </a:p>
          <a:p>
            <a:r>
              <a:rPr lang="fr-FR" dirty="0"/>
              <a:t>…and all </a:t>
            </a:r>
            <a:r>
              <a:rPr lang="fr-FR" dirty="0" err="1"/>
              <a:t>following</a:t>
            </a:r>
            <a:r>
              <a:rPr lang="fr-FR"/>
              <a:t> suggestions</a:t>
            </a:r>
            <a:endParaRPr lang="fr-FR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29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Statistical power: Probability of finding an effect if it is there</a:t>
            </a:r>
          </a:p>
          <a:p>
            <a:pPr lvl="1"/>
            <a:r>
              <a:rPr lang="en-US" sz="2521" dirty="0"/>
              <a:t>Mostly depends on sample size and effect size</a:t>
            </a:r>
          </a:p>
          <a:p>
            <a:pPr lvl="1"/>
            <a:r>
              <a:rPr lang="en-US" sz="2521" dirty="0"/>
              <a:t>Historically 30-50%</a:t>
            </a:r>
          </a:p>
          <a:p>
            <a:pPr lvl="1"/>
            <a:r>
              <a:rPr lang="en-US" sz="2521" dirty="0"/>
              <a:t>Low statistical power: more false negatives AND false positives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81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How many participants for 80% power?</a:t>
            </a:r>
          </a:p>
          <a:p>
            <a:pPr lvl="1"/>
            <a:r>
              <a:rPr lang="en-US" dirty="0">
                <a:hlinkClick r:id="rId3"/>
              </a:rPr>
              <a:t>http://datacolada.org/18</a:t>
            </a: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2738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How many participants for 80% power?</a:t>
            </a:r>
          </a:p>
          <a:p>
            <a:pPr lvl="1"/>
            <a:r>
              <a:rPr lang="en-US" dirty="0">
                <a:hlinkClick r:id="rId3"/>
              </a:rPr>
              <a:t>http://datacolada.org/18</a:t>
            </a:r>
            <a:endParaRPr lang="en-US" dirty="0"/>
          </a:p>
          <a:p>
            <a:pPr lvl="1"/>
            <a:r>
              <a:rPr lang="en-US" dirty="0"/>
              <a:t>People who like eggs eat more egg salad?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6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How many participants for 80% power?</a:t>
            </a:r>
          </a:p>
          <a:p>
            <a:pPr lvl="1"/>
            <a:r>
              <a:rPr lang="en-US" dirty="0">
                <a:hlinkClick r:id="rId3"/>
              </a:rPr>
              <a:t>http://datacolada.org/18</a:t>
            </a:r>
            <a:endParaRPr lang="en-US" dirty="0"/>
          </a:p>
          <a:p>
            <a:pPr lvl="1"/>
            <a:r>
              <a:rPr lang="en-US" dirty="0"/>
              <a:t>People who like eggs eat more egg salad?</a:t>
            </a:r>
          </a:p>
          <a:p>
            <a:pPr lvl="2"/>
            <a:r>
              <a:rPr lang="en-US" dirty="0"/>
              <a:t>47/cell – 94 participants total</a:t>
            </a:r>
          </a:p>
          <a:p>
            <a:pPr lvl="2"/>
            <a:r>
              <a:rPr lang="en-US" dirty="0"/>
              <a:t>(Cohen’s D = .58)</a:t>
            </a:r>
          </a:p>
          <a:p>
            <a:pPr lvl="1"/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7109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How many participants for 80% power?</a:t>
            </a:r>
          </a:p>
          <a:p>
            <a:pPr lvl="1"/>
            <a:r>
              <a:rPr lang="en-US" dirty="0">
                <a:hlinkClick r:id="rId3"/>
              </a:rPr>
              <a:t>http://datacolada.org/18</a:t>
            </a:r>
            <a:endParaRPr lang="en-US" dirty="0"/>
          </a:p>
          <a:p>
            <a:pPr lvl="1"/>
            <a:r>
              <a:rPr lang="en-US" dirty="0"/>
              <a:t>People who like eggs eat more egg salad?</a:t>
            </a:r>
          </a:p>
          <a:p>
            <a:pPr lvl="2"/>
            <a:r>
              <a:rPr lang="en-US" dirty="0"/>
              <a:t>47/cell – 94 participants total</a:t>
            </a:r>
          </a:p>
          <a:p>
            <a:pPr lvl="2"/>
            <a:r>
              <a:rPr lang="en-US" dirty="0"/>
              <a:t>(Cohen’s D = .58)</a:t>
            </a:r>
          </a:p>
          <a:p>
            <a:pPr lvl="1"/>
            <a:r>
              <a:rPr lang="en-US" dirty="0"/>
              <a:t>Smokers think smoking is less likely to kill someone?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593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How many participants for 80% power?</a:t>
            </a:r>
          </a:p>
          <a:p>
            <a:pPr lvl="1"/>
            <a:r>
              <a:rPr lang="en-US" dirty="0">
                <a:hlinkClick r:id="rId3"/>
              </a:rPr>
              <a:t>http://datacolada.org/18</a:t>
            </a:r>
            <a:endParaRPr lang="en-US" dirty="0"/>
          </a:p>
          <a:p>
            <a:pPr lvl="1"/>
            <a:r>
              <a:rPr lang="en-US" dirty="0"/>
              <a:t>People who like eggs eat more egg salad?</a:t>
            </a:r>
          </a:p>
          <a:p>
            <a:pPr lvl="2"/>
            <a:r>
              <a:rPr lang="en-US" dirty="0"/>
              <a:t>47/cell – 94 participants total</a:t>
            </a:r>
          </a:p>
          <a:p>
            <a:pPr lvl="2"/>
            <a:r>
              <a:rPr lang="en-US" dirty="0"/>
              <a:t>(Cohen’s D = .58)</a:t>
            </a:r>
          </a:p>
          <a:p>
            <a:pPr lvl="1"/>
            <a:r>
              <a:rPr lang="en-US" dirty="0"/>
              <a:t>Smokers think smoking is less likely to kill someone?</a:t>
            </a:r>
          </a:p>
          <a:p>
            <a:pPr lvl="2"/>
            <a:r>
              <a:rPr lang="en-US" dirty="0"/>
              <a:t>149/cell – 298 participants total</a:t>
            </a:r>
          </a:p>
          <a:p>
            <a:pPr lvl="2"/>
            <a:r>
              <a:rPr lang="en-US" dirty="0"/>
              <a:t>(Cohen’s D = .33)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460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Evidence of Replication Problems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Reproducibility</a:t>
            </a:r>
            <a:r>
              <a:rPr lang="fr-FR" dirty="0"/>
              <a:t> Project: Psychology (OSC, 2015)</a:t>
            </a:r>
          </a:p>
          <a:p>
            <a:pPr lvl="1"/>
            <a:r>
              <a:rPr lang="fr-FR" dirty="0"/>
              <a:t>~40/100 </a:t>
            </a:r>
            <a:r>
              <a:rPr lang="fr-FR" dirty="0" err="1"/>
              <a:t>replicated</a:t>
            </a:r>
            <a:endParaRPr lang="fr-FR" dirty="0"/>
          </a:p>
          <a:p>
            <a:r>
              <a:rPr lang="fr-FR" dirty="0"/>
              <a:t>Social Sciences </a:t>
            </a:r>
            <a:r>
              <a:rPr lang="fr-FR" dirty="0" err="1"/>
              <a:t>Replication</a:t>
            </a:r>
            <a:r>
              <a:rPr lang="fr-FR" dirty="0"/>
              <a:t> Project (</a:t>
            </a:r>
            <a:r>
              <a:rPr lang="fr-FR" dirty="0" err="1"/>
              <a:t>Camerer</a:t>
            </a:r>
            <a:r>
              <a:rPr lang="fr-FR" dirty="0"/>
              <a:t> et al., 2018)</a:t>
            </a:r>
          </a:p>
          <a:p>
            <a:pPr lvl="1"/>
            <a:r>
              <a:rPr lang="fr-FR" dirty="0"/>
              <a:t>13/21 </a:t>
            </a:r>
            <a:r>
              <a:rPr lang="fr-FR" dirty="0" err="1"/>
              <a:t>replicated</a:t>
            </a:r>
            <a:endParaRPr lang="fr-FR" dirty="0"/>
          </a:p>
          <a:p>
            <a:r>
              <a:rPr lang="fr-FR" dirty="0"/>
              <a:t>Multiple large-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Registered</a:t>
            </a:r>
            <a:r>
              <a:rPr lang="fr-FR" dirty="0"/>
              <a:t> Reports</a:t>
            </a:r>
          </a:p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914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How many participants for 80% power?</a:t>
            </a:r>
          </a:p>
          <a:p>
            <a:pPr lvl="1"/>
            <a:r>
              <a:rPr lang="en-US" dirty="0">
                <a:hlinkClick r:id="rId3"/>
              </a:rPr>
              <a:t>http://datacolada.org/18</a:t>
            </a:r>
            <a:endParaRPr lang="en-US" dirty="0"/>
          </a:p>
          <a:p>
            <a:pPr lvl="1"/>
            <a:r>
              <a:rPr lang="en-US" dirty="0"/>
              <a:t>People who like eggs eat more egg salad?</a:t>
            </a:r>
          </a:p>
          <a:p>
            <a:pPr lvl="2"/>
            <a:r>
              <a:rPr lang="en-US" dirty="0"/>
              <a:t>47/cell – 94 participants total</a:t>
            </a:r>
          </a:p>
          <a:p>
            <a:pPr lvl="2"/>
            <a:r>
              <a:rPr lang="en-US" dirty="0"/>
              <a:t>(Cohen’s D = .58)</a:t>
            </a:r>
          </a:p>
          <a:p>
            <a:pPr lvl="1"/>
            <a:r>
              <a:rPr lang="en-US" dirty="0"/>
              <a:t>Smokers think smoking is less likely to kill someone?</a:t>
            </a:r>
          </a:p>
          <a:p>
            <a:pPr lvl="2"/>
            <a:r>
              <a:rPr lang="en-US" dirty="0"/>
              <a:t>149/cell – 298 participants total</a:t>
            </a:r>
          </a:p>
          <a:p>
            <a:pPr lvl="2"/>
            <a:r>
              <a:rPr lang="en-US" dirty="0"/>
              <a:t>(Cohen’s D = .33)</a:t>
            </a:r>
          </a:p>
          <a:p>
            <a:pPr lvl="1"/>
            <a:r>
              <a:rPr lang="en-US" dirty="0"/>
              <a:t>Many free tools to compute this</a:t>
            </a:r>
          </a:p>
          <a:p>
            <a:pPr lvl="2"/>
            <a:r>
              <a:rPr lang="en-US" dirty="0"/>
              <a:t>R, G*Power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082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2. Increase statistical power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/>
              <a:t>Fewer studies, more participants?</a:t>
            </a:r>
          </a:p>
          <a:p>
            <a:pPr lvl="1"/>
            <a:r>
              <a:rPr lang="en-US" dirty="0"/>
              <a:t>Collaborate (see The Many Lab: </a:t>
            </a:r>
            <a:r>
              <a:rPr lang="en-US" dirty="0" err="1"/>
              <a:t>osf.io</a:t>
            </a:r>
            <a:r>
              <a:rPr lang="en-US" dirty="0"/>
              <a:t>/89vqh/, the Psychological Science Accelerator)</a:t>
            </a:r>
          </a:p>
          <a:p>
            <a:pPr lvl="1"/>
            <a:r>
              <a:rPr lang="en-US" dirty="0"/>
              <a:t>More powerful designs, more precise measures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9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3. Pre-registration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Specify method and analysis plan in advance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2" descr="preregistration workflow">
            <a:extLst>
              <a:ext uri="{FF2B5EF4-FFF2-40B4-BE49-F238E27FC236}">
                <a16:creationId xmlns:a16="http://schemas.microsoft.com/office/drawing/2014/main" id="{E93B4824-56E5-5B47-BDDB-5D8AE185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48" y="2952353"/>
            <a:ext cx="4285404" cy="208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06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3. Pre-registration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Specify method and analysis plan in advance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2" descr="preregistration workflow">
            <a:extLst>
              <a:ext uri="{FF2B5EF4-FFF2-40B4-BE49-F238E27FC236}">
                <a16:creationId xmlns:a16="http://schemas.microsoft.com/office/drawing/2014/main" id="{E93B4824-56E5-5B47-BDDB-5D8AE1851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48" y="2952353"/>
            <a:ext cx="4285404" cy="208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3. Pre-registration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3C3427-A04F-7849-AF8C-010C07E8B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50" y="2026403"/>
            <a:ext cx="6435199" cy="257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977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Flexibility in Data Analysis</a:t>
            </a:r>
            <a:br>
              <a:rPr lang="en-US" dirty="0"/>
            </a:br>
            <a:r>
              <a:rPr lang="en-US" sz="1981" dirty="0"/>
              <a:t>(http://fivethirtyeight.com/features/science-isnt-broken)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10" y="1690689"/>
            <a:ext cx="6696868" cy="5070099"/>
          </a:xfrm>
        </p:spPr>
      </p:pic>
    </p:spTree>
    <p:extLst>
      <p:ext uri="{BB962C8B-B14F-4D97-AF65-F5344CB8AC3E}">
        <p14:creationId xmlns:p14="http://schemas.microsoft.com/office/powerpoint/2010/main" val="3634422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Flexibility in Data Analysis</a:t>
            </a:r>
            <a:br>
              <a:rPr lang="en-US" dirty="0"/>
            </a:br>
            <a:r>
              <a:rPr lang="en-US" sz="1981" dirty="0"/>
              <a:t>(http://fivethirtyeight.com/features/science-isnt-broken)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10" y="1690689"/>
            <a:ext cx="6800223" cy="50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71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10" y="1690689"/>
            <a:ext cx="6800223" cy="5070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Flexibility in Data Analysis</a:t>
            </a:r>
            <a:br>
              <a:rPr lang="en-US" dirty="0"/>
            </a:br>
            <a:r>
              <a:rPr lang="en-US" sz="1981" dirty="0"/>
              <a:t>(http://fivethirtyeight.com/features/science-isnt-broken)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09" y="1690689"/>
            <a:ext cx="6800223" cy="5164494"/>
          </a:xfrm>
        </p:spPr>
      </p:pic>
    </p:spTree>
    <p:extLst>
      <p:ext uri="{BB962C8B-B14F-4D97-AF65-F5344CB8AC3E}">
        <p14:creationId xmlns:p14="http://schemas.microsoft.com/office/powerpoint/2010/main" val="2358992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55" y="816804"/>
            <a:ext cx="8572436" cy="5009648"/>
          </a:xfrm>
        </p:spPr>
      </p:pic>
      <p:sp>
        <p:nvSpPr>
          <p:cNvPr id="4" name="Rectangle 3"/>
          <p:cNvSpPr/>
          <p:nvPr/>
        </p:nvSpPr>
        <p:spPr>
          <a:xfrm>
            <a:off x="7273584" y="6311900"/>
            <a:ext cx="1340432" cy="2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1" dirty="0" err="1">
                <a:latin typeface="Arial" panose="020B0604020202020204" pitchFamily="34" charset="0"/>
              </a:rPr>
              <a:t>Silberzahn</a:t>
            </a:r>
            <a:r>
              <a:rPr lang="en-US" sz="1261" dirty="0">
                <a:latin typeface="Arial" panose="020B0604020202020204" pitchFamily="34" charset="0"/>
              </a:rPr>
              <a:t> et al.</a:t>
            </a:r>
            <a:endParaRPr lang="en-US" sz="1261" dirty="0"/>
          </a:p>
        </p:txBody>
      </p:sp>
    </p:spTree>
    <p:extLst>
      <p:ext uri="{BB962C8B-B14F-4D97-AF65-F5344CB8AC3E}">
        <p14:creationId xmlns:p14="http://schemas.microsoft.com/office/powerpoint/2010/main" val="2596769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3. Pre-registration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How?</a:t>
            </a:r>
          </a:p>
          <a:p>
            <a:pPr lvl="1"/>
            <a:r>
              <a:rPr lang="en-US" dirty="0" err="1"/>
              <a:t>osf.io</a:t>
            </a:r>
            <a:r>
              <a:rPr lang="en-US" dirty="0"/>
              <a:t>/</a:t>
            </a:r>
            <a:r>
              <a:rPr lang="en-US" dirty="0" err="1"/>
              <a:t>prereg</a:t>
            </a:r>
            <a:endParaRPr lang="en-US" dirty="0"/>
          </a:p>
          <a:p>
            <a:pPr lvl="2"/>
            <a:r>
              <a:rPr lang="en-US" dirty="0"/>
              <a:t>Our lab’s workflow: </a:t>
            </a:r>
            <a:r>
              <a:rPr lang="en-US" dirty="0" err="1"/>
              <a:t>osf.io</a:t>
            </a:r>
            <a:r>
              <a:rPr lang="en-US" dirty="0"/>
              <a:t>/q29nf/</a:t>
            </a:r>
          </a:p>
          <a:p>
            <a:pPr lvl="1"/>
            <a:r>
              <a:rPr lang="en-US" dirty="0" err="1"/>
              <a:t>Aspredicted.org</a:t>
            </a: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22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272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3b. Registered Reports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Pre-registration, and also submit to a journal in advance.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ED482-E8A8-0241-B30D-47502357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608" y="3123436"/>
            <a:ext cx="6916591" cy="16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1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3b. Registered Reports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Allows you to get feedback </a:t>
            </a:r>
            <a:r>
              <a:rPr lang="en-US" i="1" dirty="0"/>
              <a:t>before</a:t>
            </a:r>
            <a:r>
              <a:rPr lang="en-US" dirty="0"/>
              <a:t> you do everything.</a:t>
            </a:r>
          </a:p>
          <a:p>
            <a:r>
              <a:rPr lang="en-US" dirty="0"/>
              <a:t>Prevents publication bias (selective publication of significant findings)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905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16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t="3054" b="1489"/>
          <a:stretch/>
        </p:blipFill>
        <p:spPr>
          <a:xfrm>
            <a:off x="3482288" y="365125"/>
            <a:ext cx="5429138" cy="61157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66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0F449-361D-BF44-90AF-E15184F7B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47F75-56DF-FF44-9C1C-2A3FBFEB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35" y="2660921"/>
            <a:ext cx="9553930" cy="212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66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3b. Registered Reports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Allows you to get feedback </a:t>
            </a:r>
            <a:r>
              <a:rPr lang="en-US" i="1" dirty="0"/>
              <a:t>before</a:t>
            </a:r>
            <a:r>
              <a:rPr lang="en-US" dirty="0"/>
              <a:t> you do everything.</a:t>
            </a:r>
          </a:p>
          <a:p>
            <a:r>
              <a:rPr lang="en-US" dirty="0"/>
              <a:t>Prevents publication bias (selective publication of significant findings)</a:t>
            </a:r>
          </a:p>
          <a:p>
            <a:r>
              <a:rPr lang="en-US" dirty="0"/>
              <a:t>Forces agreement in advance about what is important and what constitutes evidence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5501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3b. Registered Reports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Where?</a:t>
            </a:r>
          </a:p>
          <a:p>
            <a:r>
              <a:rPr lang="en-US" dirty="0"/>
              <a:t>Increasing adoption: </a:t>
            </a:r>
            <a:r>
              <a:rPr lang="en-US" dirty="0" err="1"/>
              <a:t>cos.io</a:t>
            </a:r>
            <a:r>
              <a:rPr lang="en-US" dirty="0"/>
              <a:t>/</a:t>
            </a:r>
            <a:r>
              <a:rPr lang="en-US" dirty="0" err="1"/>
              <a:t>rr</a:t>
            </a: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619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81" dirty="0"/>
              <a:t>Post data, share protocols, save analysis scripts (R, SPSS)</a:t>
            </a:r>
          </a:p>
          <a:p>
            <a:endParaRPr lang="en-US" sz="2881" dirty="0"/>
          </a:p>
          <a:p>
            <a:pPr lvl="1"/>
            <a:endParaRPr lang="en-US" sz="2521" dirty="0"/>
          </a:p>
          <a:p>
            <a:pPr lvl="1"/>
            <a:endParaRPr lang="en-US" sz="2521" dirty="0"/>
          </a:p>
          <a:p>
            <a:r>
              <a:rPr lang="en-US" sz="3121" dirty="0"/>
              <a:t>Facilitates exact replication</a:t>
            </a:r>
          </a:p>
          <a:p>
            <a:pPr marL="571957" lvl="2">
              <a:spcBef>
                <a:spcPts val="900"/>
              </a:spcBef>
            </a:pPr>
            <a:r>
              <a:rPr lang="en-US" dirty="0"/>
              <a:t>Ex: </a:t>
            </a:r>
            <a:r>
              <a:rPr lang="en-US" dirty="0" err="1"/>
              <a:t>osf.io</a:t>
            </a:r>
            <a:r>
              <a:rPr lang="en-US" dirty="0"/>
              <a:t>/8cd4r/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46D2F6C-3342-F04D-833A-9D19AD84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66" y="3029394"/>
            <a:ext cx="7481172" cy="126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Allows error-checking of analyses, verification of data</a:t>
            </a:r>
            <a:endParaRPr lang="en-US" dirty="0"/>
          </a:p>
          <a:p>
            <a:pPr marL="571957" lvl="2">
              <a:spcBef>
                <a:spcPts val="900"/>
              </a:spcBef>
            </a:pPr>
            <a:endParaRPr lang="en-US" sz="2521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29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Allows error-checking of analyses, verification of data</a:t>
            </a:r>
            <a:endParaRPr lang="en-US" dirty="0"/>
          </a:p>
          <a:p>
            <a:pPr marL="571957" lvl="2">
              <a:spcBef>
                <a:spcPts val="900"/>
              </a:spcBef>
            </a:pPr>
            <a:endParaRPr lang="en-US" sz="2521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61265-0CB6-5C4B-A4A5-CF59BEF01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00" y="2788189"/>
            <a:ext cx="6565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4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How?</a:t>
            </a:r>
          </a:p>
          <a:p>
            <a:pPr marL="571957" lvl="2">
              <a:spcBef>
                <a:spcPts val="900"/>
              </a:spcBef>
            </a:pPr>
            <a:r>
              <a:rPr lang="en-US" sz="2521" dirty="0"/>
              <a:t>Plan for openness from the start</a:t>
            </a:r>
          </a:p>
          <a:p>
            <a:pPr marL="1029157" lvl="3">
              <a:spcBef>
                <a:spcPts val="900"/>
              </a:spcBef>
            </a:pPr>
            <a:r>
              <a:rPr lang="en-US" sz="1921" dirty="0"/>
              <a:t>Future you will thank you</a:t>
            </a:r>
          </a:p>
          <a:p>
            <a:pPr marL="571957" lvl="2">
              <a:spcBef>
                <a:spcPts val="900"/>
              </a:spcBef>
            </a:pPr>
            <a:r>
              <a:rPr lang="en-US" sz="2521" dirty="0"/>
              <a:t>Save scripts, ensure reproducibility as you go</a:t>
            </a:r>
          </a:p>
          <a:p>
            <a:pPr marL="571957" lvl="2">
              <a:spcBef>
                <a:spcPts val="900"/>
              </a:spcBef>
            </a:pPr>
            <a:r>
              <a:rPr lang="en-US" sz="2521" dirty="0"/>
              <a:t>Follow Transparency Guidelines</a:t>
            </a:r>
          </a:p>
          <a:p>
            <a:pPr marL="1029157" lvl="3">
              <a:spcBef>
                <a:spcPts val="900"/>
              </a:spcBef>
            </a:pPr>
            <a:r>
              <a:rPr lang="en-US" dirty="0"/>
              <a:t>https://www.collabra.org/articles/10.1525/collabra.158/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172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Unfortunately, no.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29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C834A-D366-4707-B64C-F8C72145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60" y="186249"/>
            <a:ext cx="7792040" cy="63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55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Incentive? Badges?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Shape 209">
            <a:extLst>
              <a:ext uri="{FF2B5EF4-FFF2-40B4-BE49-F238E27FC236}">
                <a16:creationId xmlns:a16="http://schemas.microsoft.com/office/drawing/2014/main" id="{FF45ABD3-A1FC-C040-921E-29FA0579AF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50" y="1409595"/>
            <a:ext cx="4497052" cy="1345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3731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endParaRPr lang="en-US" sz="2521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Shape 214">
            <a:extLst>
              <a:ext uri="{FF2B5EF4-FFF2-40B4-BE49-F238E27FC236}">
                <a16:creationId xmlns:a16="http://schemas.microsoft.com/office/drawing/2014/main" id="{76A49D6D-3ECD-7647-977A-D930F60E13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661" y="475028"/>
            <a:ext cx="6535977" cy="5810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6299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endParaRPr lang="en-US" sz="2521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7" name="Shape 214">
            <a:extLst>
              <a:ext uri="{FF2B5EF4-FFF2-40B4-BE49-F238E27FC236}">
                <a16:creationId xmlns:a16="http://schemas.microsoft.com/office/drawing/2014/main" id="{76A49D6D-3ECD-7647-977A-D930F60E13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661" y="475028"/>
            <a:ext cx="6535977" cy="5810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215">
            <a:extLst>
              <a:ext uri="{FF2B5EF4-FFF2-40B4-BE49-F238E27FC236}">
                <a16:creationId xmlns:a16="http://schemas.microsoft.com/office/drawing/2014/main" id="{68316CEF-15E6-8B4D-BA6F-7BCB5818D283}"/>
              </a:ext>
            </a:extLst>
          </p:cNvPr>
          <p:cNvGrpSpPr/>
          <p:nvPr/>
        </p:nvGrpSpPr>
        <p:grpSpPr>
          <a:xfrm>
            <a:off x="5238396" y="3090866"/>
            <a:ext cx="1363882" cy="2705500"/>
            <a:chOff x="4117650" y="2311175"/>
            <a:chExt cx="1004662" cy="2384275"/>
          </a:xfrm>
        </p:grpSpPr>
        <p:cxnSp>
          <p:nvCxnSpPr>
            <p:cNvPr id="9" name="Shape 216">
              <a:extLst>
                <a:ext uri="{FF2B5EF4-FFF2-40B4-BE49-F238E27FC236}">
                  <a16:creationId xmlns:a16="http://schemas.microsoft.com/office/drawing/2014/main" id="{41D981B7-A337-EF46-B63A-8A0D36FBE1C9}"/>
                </a:ext>
              </a:extLst>
            </p:cNvPr>
            <p:cNvCxnSpPr/>
            <p:nvPr/>
          </p:nvCxnSpPr>
          <p:spPr>
            <a:xfrm rot="10800000">
              <a:off x="4117650" y="2311175"/>
              <a:ext cx="1003199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" name="Shape 217">
              <a:extLst>
                <a:ext uri="{FF2B5EF4-FFF2-40B4-BE49-F238E27FC236}">
                  <a16:creationId xmlns:a16="http://schemas.microsoft.com/office/drawing/2014/main" id="{B226B3FA-5096-6941-8068-4414F1C87BD5}"/>
                </a:ext>
              </a:extLst>
            </p:cNvPr>
            <p:cNvCxnSpPr/>
            <p:nvPr/>
          </p:nvCxnSpPr>
          <p:spPr>
            <a:xfrm rot="10800000">
              <a:off x="4119112" y="4695450"/>
              <a:ext cx="1003199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0458738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Incentive? Badges?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Shape 209">
            <a:extLst>
              <a:ext uri="{FF2B5EF4-FFF2-40B4-BE49-F238E27FC236}">
                <a16:creationId xmlns:a16="http://schemas.microsoft.com/office/drawing/2014/main" id="{FF45ABD3-A1FC-C040-921E-29FA0579AF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50" y="1409595"/>
            <a:ext cx="4497052" cy="1345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8029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Incentive? Badges?</a:t>
            </a:r>
          </a:p>
          <a:p>
            <a:pPr marL="571957" lvl="2">
              <a:spcBef>
                <a:spcPts val="900"/>
              </a:spcBef>
            </a:pPr>
            <a:r>
              <a:rPr lang="en-US" sz="2521" dirty="0"/>
              <a:t>Some evidence this</a:t>
            </a:r>
          </a:p>
          <a:p>
            <a:pPr marL="190957" lvl="2" indent="0">
              <a:spcBef>
                <a:spcPts val="900"/>
              </a:spcBef>
              <a:buNone/>
            </a:pPr>
            <a:r>
              <a:rPr lang="en-US" sz="2521" dirty="0"/>
              <a:t>     increases citations/impact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Shape 209">
            <a:extLst>
              <a:ext uri="{FF2B5EF4-FFF2-40B4-BE49-F238E27FC236}">
                <a16:creationId xmlns:a16="http://schemas.microsoft.com/office/drawing/2014/main" id="{FF45ABD3-A1FC-C040-921E-29FA0579AF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50" y="1409595"/>
            <a:ext cx="4497052" cy="1345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763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4. Open everything (data/materials/analyses)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957" lvl="2">
              <a:spcBef>
                <a:spcPts val="900"/>
              </a:spcBef>
            </a:pPr>
            <a:r>
              <a:rPr lang="en-US" sz="2521" dirty="0"/>
              <a:t>Incentive? Badges?</a:t>
            </a:r>
          </a:p>
          <a:p>
            <a:pPr marL="571957" lvl="2">
              <a:spcBef>
                <a:spcPts val="900"/>
              </a:spcBef>
            </a:pPr>
            <a:r>
              <a:rPr lang="en-US" sz="2521" dirty="0"/>
              <a:t>Some evidence this</a:t>
            </a:r>
          </a:p>
          <a:p>
            <a:pPr marL="190957" lvl="2" indent="0">
              <a:spcBef>
                <a:spcPts val="900"/>
              </a:spcBef>
              <a:buNone/>
            </a:pPr>
            <a:r>
              <a:rPr lang="en-US" sz="2521" dirty="0"/>
              <a:t>     increases citations/impact</a:t>
            </a:r>
          </a:p>
          <a:p>
            <a:pPr marL="648157" lvl="2" indent="-457200">
              <a:spcBef>
                <a:spcPts val="900"/>
              </a:spcBef>
            </a:pPr>
            <a:r>
              <a:rPr lang="en-US" sz="2521" dirty="0"/>
              <a:t>Definitely helps catch errors</a:t>
            </a:r>
          </a:p>
          <a:p>
            <a:pPr marL="1105357" lvl="3" indent="-457200">
              <a:spcBef>
                <a:spcPts val="900"/>
              </a:spcBef>
            </a:pPr>
            <a:r>
              <a:rPr lang="en-US" sz="1921" dirty="0"/>
              <a:t>(Own experience)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Shape 209">
            <a:extLst>
              <a:ext uri="{FF2B5EF4-FFF2-40B4-BE49-F238E27FC236}">
                <a16:creationId xmlns:a16="http://schemas.microsoft.com/office/drawing/2014/main" id="{FF45ABD3-A1FC-C040-921E-29FA0579AF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50" y="1409595"/>
            <a:ext cx="4497052" cy="1345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783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Full disclosure of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625" y="1825626"/>
            <a:ext cx="7242765" cy="4319027"/>
          </a:xfrm>
        </p:spPr>
        <p:txBody>
          <a:bodyPr>
            <a:normAutofit fontScale="85000" lnSpcReduction="20000"/>
          </a:bodyPr>
          <a:lstStyle/>
          <a:p>
            <a:r>
              <a:rPr lang="en-US" sz="2881" dirty="0"/>
              <a:t>21-word solution:</a:t>
            </a:r>
          </a:p>
          <a:p>
            <a:pPr lvl="1"/>
            <a:r>
              <a:rPr lang="en-US" dirty="0"/>
              <a:t>“We report how we determined our sample size, all data exclusions (if any), all manipulations, and all measures in the study.”</a:t>
            </a:r>
          </a:p>
          <a:p>
            <a:r>
              <a:rPr lang="en-US" sz="2881" dirty="0"/>
              <a:t>Surface research</a:t>
            </a:r>
          </a:p>
          <a:p>
            <a:pPr lvl="1"/>
            <a:r>
              <a:rPr lang="en-US" sz="2521" dirty="0"/>
              <a:t>Include studies that “didn’t work”</a:t>
            </a:r>
          </a:p>
          <a:p>
            <a:pPr lvl="2"/>
            <a:r>
              <a:rPr lang="en-US" sz="2161" dirty="0"/>
              <a:t>JEP:G example (http://sometimesimwrong.typepad.com/)</a:t>
            </a:r>
          </a:p>
          <a:p>
            <a:pPr lvl="1"/>
            <a:r>
              <a:rPr lang="en-US" sz="2521" dirty="0"/>
              <a:t>Registered Reports (list of journals: cos.io/</a:t>
            </a:r>
            <a:r>
              <a:rPr lang="en-US" sz="2521" dirty="0" err="1"/>
              <a:t>rr</a:t>
            </a:r>
            <a:r>
              <a:rPr lang="en-US" sz="2521" dirty="0"/>
              <a:t>)</a:t>
            </a:r>
          </a:p>
          <a:p>
            <a:pPr lvl="1"/>
            <a:r>
              <a:rPr lang="en-US" sz="2521" dirty="0"/>
              <a:t>No publication? OSF, psychfiledrawer.org</a:t>
            </a:r>
          </a:p>
          <a:p>
            <a:r>
              <a:rPr lang="en-US" dirty="0"/>
              <a:t>Confidence intervals/effect size/means</a:t>
            </a:r>
          </a:p>
          <a:p>
            <a:pPr lvl="1"/>
            <a:r>
              <a:rPr lang="en-US" dirty="0"/>
              <a:t>DON’T obsess about p-values</a:t>
            </a:r>
          </a:p>
        </p:txBody>
      </p:sp>
    </p:spTree>
    <p:extLst>
      <p:ext uri="{BB962C8B-B14F-4D97-AF65-F5344CB8AC3E}">
        <p14:creationId xmlns:p14="http://schemas.microsoft.com/office/powerpoint/2010/main" val="13395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solutions?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625" y="1825626"/>
            <a:ext cx="7242765" cy="4319027"/>
          </a:xfrm>
        </p:spPr>
        <p:txBody>
          <a:bodyPr>
            <a:normAutofit fontScale="92500" lnSpcReduction="20000"/>
          </a:bodyPr>
          <a:lstStyle/>
          <a:p>
            <a:r>
              <a:rPr lang="en-US" sz="2881" dirty="0"/>
              <a:t>TONS of new ideas happening every day</a:t>
            </a:r>
          </a:p>
          <a:p>
            <a:r>
              <a:rPr lang="en-US" sz="2881" dirty="0"/>
              <a:t>Computational reproducibility</a:t>
            </a:r>
          </a:p>
          <a:p>
            <a:pPr lvl="1"/>
            <a:r>
              <a:rPr lang="en-US" dirty="0"/>
              <a:t>R Markdown</a:t>
            </a:r>
          </a:p>
          <a:p>
            <a:pPr lvl="1"/>
            <a:r>
              <a:rPr lang="en-US" dirty="0">
                <a:hlinkClick r:id="rId2"/>
              </a:rPr>
              <a:t>https://elifesciences.org/labs/ad58f08d/introducing-elife-s-first-computationally-reproducible-article</a:t>
            </a:r>
            <a:endParaRPr lang="en-US" dirty="0"/>
          </a:p>
          <a:p>
            <a:r>
              <a:rPr lang="en-US" dirty="0"/>
              <a:t>Machine learning</a:t>
            </a:r>
          </a:p>
          <a:p>
            <a:r>
              <a:rPr lang="en-US" dirty="0"/>
              <a:t>Novel presentation/communication</a:t>
            </a:r>
          </a:p>
          <a:p>
            <a:pPr lvl="1"/>
            <a:r>
              <a:rPr lang="en-US" dirty="0" err="1"/>
              <a:t>Shinyapps</a:t>
            </a:r>
            <a:r>
              <a:rPr lang="en-US" dirty="0"/>
              <a:t> (http://shinyapps.org/apps/p-hacker/)</a:t>
            </a:r>
          </a:p>
          <a:p>
            <a:pPr lvl="1"/>
            <a:r>
              <a:rPr lang="en-US" dirty="0"/>
              <a:t>Continuously updating meta-analyses</a:t>
            </a:r>
          </a:p>
        </p:txBody>
      </p:sp>
    </p:spTree>
    <p:extLst>
      <p:ext uri="{BB962C8B-B14F-4D97-AF65-F5344CB8AC3E}">
        <p14:creationId xmlns:p14="http://schemas.microsoft.com/office/powerpoint/2010/main" val="88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solutions?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1625" y="1825626"/>
            <a:ext cx="7242765" cy="4319027"/>
          </a:xfrm>
        </p:spPr>
        <p:txBody>
          <a:bodyPr>
            <a:normAutofit lnSpcReduction="10000"/>
          </a:bodyPr>
          <a:lstStyle/>
          <a:p>
            <a:r>
              <a:rPr lang="en-US" sz="2881" dirty="0"/>
              <a:t>Increased connectivity/collaboration</a:t>
            </a:r>
          </a:p>
          <a:p>
            <a:r>
              <a:rPr lang="en-US" sz="2881" dirty="0"/>
              <a:t>Study Swap</a:t>
            </a:r>
          </a:p>
          <a:p>
            <a:pPr lvl="1"/>
            <a:r>
              <a:rPr lang="en-US" sz="2281" dirty="0" err="1"/>
              <a:t>osf.io</a:t>
            </a:r>
            <a:r>
              <a:rPr lang="en-US" sz="2281" dirty="0"/>
              <a:t>/view/</a:t>
            </a:r>
            <a:r>
              <a:rPr lang="en-US" sz="2281" dirty="0" err="1"/>
              <a:t>StudySwap</a:t>
            </a:r>
            <a:r>
              <a:rPr lang="en-US" sz="2281" dirty="0"/>
              <a:t>/</a:t>
            </a:r>
          </a:p>
          <a:p>
            <a:r>
              <a:rPr lang="en-US" sz="2881" dirty="0"/>
              <a:t>“Many Labs” projects</a:t>
            </a:r>
          </a:p>
          <a:p>
            <a:pPr lvl="1"/>
            <a:r>
              <a:rPr lang="en-US" sz="2281" dirty="0"/>
              <a:t>Many Beds, Many Babies, Many VR, Many Numbers, Many Primates, Many EEGs, Many Classes, Many Analysts</a:t>
            </a:r>
          </a:p>
          <a:p>
            <a:r>
              <a:rPr lang="en-US" sz="2881" dirty="0"/>
              <a:t>Psychological Science Accelerator</a:t>
            </a:r>
          </a:p>
          <a:p>
            <a:pPr lvl="1"/>
            <a:r>
              <a:rPr lang="fr-FR" dirty="0">
                <a:hlinkClick r:id="rId2"/>
              </a:rPr>
              <a:t>https://psysciacc.org/</a:t>
            </a:r>
          </a:p>
        </p:txBody>
      </p:sp>
    </p:spTree>
    <p:extLst>
      <p:ext uri="{BB962C8B-B14F-4D97-AF65-F5344CB8AC3E}">
        <p14:creationId xmlns:p14="http://schemas.microsoft.com/office/powerpoint/2010/main" val="252268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Unfortunately, no. Medicine: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3330D88-9979-2A45-B879-01E7EFFFA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78" y="2787930"/>
            <a:ext cx="8544244" cy="338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996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Half of published research findings are false?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4140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Half of published research findings are false?</a:t>
            </a:r>
          </a:p>
          <a:p>
            <a:pPr lvl="1"/>
            <a:r>
              <a:rPr lang="en-US" dirty="0"/>
              <a:t>Workable problem</a:t>
            </a:r>
          </a:p>
          <a:p>
            <a:pPr lvl="1"/>
            <a:r>
              <a:rPr lang="en-US" dirty="0"/>
              <a:t>Not the first crisis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8078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Half of published research findings are false?</a:t>
            </a:r>
          </a:p>
          <a:p>
            <a:pPr lvl="1"/>
            <a:r>
              <a:rPr lang="en-US" dirty="0"/>
              <a:t>Workable problem</a:t>
            </a:r>
          </a:p>
          <a:p>
            <a:pPr lvl="1"/>
            <a:r>
              <a:rPr lang="en-US" dirty="0"/>
              <a:t>Not the first crisis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39351-B012-0441-B2BE-4BB73DCD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0" y="3794843"/>
            <a:ext cx="7561524" cy="15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9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Half of published research findings are false?</a:t>
            </a:r>
          </a:p>
          <a:p>
            <a:pPr lvl="1"/>
            <a:r>
              <a:rPr lang="en-US" dirty="0"/>
              <a:t>Workable problem</a:t>
            </a:r>
          </a:p>
          <a:p>
            <a:pPr lvl="1"/>
            <a:r>
              <a:rPr lang="en-US" dirty="0"/>
              <a:t>Not the first crisis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39351-B012-0441-B2BE-4BB73DCD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0" y="3794843"/>
            <a:ext cx="7561524" cy="158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9688D-FE35-D045-9C63-DC43DD99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476" y="3794843"/>
            <a:ext cx="7548028" cy="15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Conclusion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Half of published research findings are false?</a:t>
            </a:r>
          </a:p>
          <a:p>
            <a:pPr lvl="1"/>
            <a:r>
              <a:rPr lang="en-US" dirty="0"/>
              <a:t>Workable problem</a:t>
            </a:r>
          </a:p>
          <a:p>
            <a:pPr lvl="1"/>
            <a:r>
              <a:rPr lang="en-US" dirty="0"/>
              <a:t>Not the first crisis</a:t>
            </a:r>
          </a:p>
          <a:p>
            <a:r>
              <a:rPr lang="en-US" dirty="0"/>
              <a:t>…Won’t be the last</a:t>
            </a:r>
          </a:p>
          <a:p>
            <a:pPr lvl="1"/>
            <a:r>
              <a:rPr lang="en-US" dirty="0"/>
              <a:t>Science is constantly evolving, which is what makes it work.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5802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Thanks!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Thanks to many collaborators.</a:t>
            </a:r>
          </a:p>
          <a:p>
            <a:r>
              <a:rPr lang="en-US" dirty="0"/>
              <a:t>Slides will be posted (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raklein</a:t>
            </a:r>
            <a:r>
              <a:rPr lang="en-US" dirty="0"/>
              <a:t>)</a:t>
            </a:r>
          </a:p>
          <a:p>
            <a:r>
              <a:rPr lang="en-US" dirty="0"/>
              <a:t>Questions/comments?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72D83-4A00-4273-8B3E-DEBEACCA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00" y="5053789"/>
            <a:ext cx="6667500" cy="142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5AC74-BAA1-441B-A18B-E2AE675C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128" y="4189962"/>
            <a:ext cx="1123810" cy="2095238"/>
          </a:xfrm>
          <a:prstGeom prst="rect">
            <a:avLst/>
          </a:prstGeom>
        </p:spPr>
      </p:pic>
      <p:pic>
        <p:nvPicPr>
          <p:cNvPr id="1026" name="Picture 2" descr="logo-UniversitÃ© Grenoble Alpes">
            <a:extLst>
              <a:ext uri="{FF2B5EF4-FFF2-40B4-BE49-F238E27FC236}">
                <a16:creationId xmlns:a16="http://schemas.microsoft.com/office/drawing/2014/main" id="{34A6A330-3F48-43BF-AF01-274D4D16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904075"/>
            <a:ext cx="21336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2920F-4DFB-E04E-89D4-E4CE67923854}"/>
              </a:ext>
            </a:extLst>
          </p:cNvPr>
          <p:cNvSpPr txBox="1"/>
          <p:nvPr/>
        </p:nvSpPr>
        <p:spPr>
          <a:xfrm>
            <a:off x="490599" y="4233776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@raklein3</a:t>
            </a:r>
            <a:endParaRPr lang="fr-F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DFAEE-9C14-C745-97F2-890FDBBA8577}"/>
              </a:ext>
            </a:extLst>
          </p:cNvPr>
          <p:cNvSpPr txBox="1"/>
          <p:nvPr/>
        </p:nvSpPr>
        <p:spPr>
          <a:xfrm>
            <a:off x="490599" y="3830821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raklein.me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549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Unfortunately, no. Economics: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72C37-1712-6545-A3EB-34CFE2FE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62" y="2664202"/>
            <a:ext cx="6565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Just Social Psychology?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Unfortunately, no. Many others.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Because these problems are inherent to the way all scientific fields function (e.g., publication, significance testing, career advancement, human biases)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73401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1802</Words>
  <Application>Microsoft Office PowerPoint</Application>
  <PresentationFormat>Widescreen</PresentationFormat>
  <Paragraphs>361</Paragraphs>
  <Slides>75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Montserrat</vt:lpstr>
      <vt:lpstr>Arial</vt:lpstr>
      <vt:lpstr>PT Serif</vt:lpstr>
      <vt:lpstr>Beatrice template</vt:lpstr>
      <vt:lpstr>Solving the Replication Crisis Or Why it’s the most exciting time to be a scientist</vt:lpstr>
      <vt:lpstr>Overview</vt:lpstr>
      <vt:lpstr>Theoretical Concerns about False Positives</vt:lpstr>
      <vt:lpstr>Evidence of Replication Problems</vt:lpstr>
      <vt:lpstr>Just Social Psychology?</vt:lpstr>
      <vt:lpstr>Just Social Psychology?</vt:lpstr>
      <vt:lpstr>Just Social Psychology?</vt:lpstr>
      <vt:lpstr>Just Social Psychology?</vt:lpstr>
      <vt:lpstr>Just Social Psychology?</vt:lpstr>
      <vt:lpstr>Just Social Psychology?</vt:lpstr>
      <vt:lpstr>Just Social Psychology?</vt:lpstr>
      <vt:lpstr>Just Social Psychology?</vt:lpstr>
      <vt:lpstr>So, what’s exciting about this?</vt:lpstr>
      <vt:lpstr>So, what’s exciting about this?</vt:lpstr>
      <vt:lpstr>So, what’s exciting about this?</vt:lpstr>
      <vt:lpstr>So, what’s exciting about this?</vt:lpstr>
      <vt:lpstr>Moving toward solutions (and better understanding)</vt:lpstr>
      <vt:lpstr>Moving toward solutions (and better understanding)</vt:lpstr>
      <vt:lpstr>Many Labs Replication Projects</vt:lpstr>
      <vt:lpstr>Many Labs Replication Projects</vt:lpstr>
      <vt:lpstr>Many Labs Replication Projects</vt:lpstr>
      <vt:lpstr>Many Labs 2</vt:lpstr>
      <vt:lpstr>Many Labs 2</vt:lpstr>
      <vt:lpstr>Many Labs 1 Map (2014)</vt:lpstr>
      <vt:lpstr>Many Labs 2 Map (2018)</vt:lpstr>
      <vt:lpstr>Many Labs 2 Map (2018)</vt:lpstr>
      <vt:lpstr>PowerPoint Presentation</vt:lpstr>
      <vt:lpstr>PowerPoint Presentation</vt:lpstr>
      <vt:lpstr>Many Labs 2 Discussion</vt:lpstr>
      <vt:lpstr>Solutions</vt:lpstr>
      <vt:lpstr>Solutions</vt:lpstr>
      <vt:lpstr>1. Replicate</vt:lpstr>
      <vt:lpstr>1. Replicate</vt:lpstr>
      <vt:lpstr>2. Increase statistical power</vt:lpstr>
      <vt:lpstr>2. Increase statistical power</vt:lpstr>
      <vt:lpstr>2. Increase statistical power</vt:lpstr>
      <vt:lpstr>2. Increase statistical power</vt:lpstr>
      <vt:lpstr>2. Increase statistical power</vt:lpstr>
      <vt:lpstr>2. Increase statistical power</vt:lpstr>
      <vt:lpstr>2. Increase statistical power</vt:lpstr>
      <vt:lpstr>2. Increase statistical power</vt:lpstr>
      <vt:lpstr>3. Pre-registration</vt:lpstr>
      <vt:lpstr>3. Pre-registration</vt:lpstr>
      <vt:lpstr>3. Pre-registration</vt:lpstr>
      <vt:lpstr>Flexibility in Data Analysis (http://fivethirtyeight.com/features/science-isnt-broken)</vt:lpstr>
      <vt:lpstr>Flexibility in Data Analysis (http://fivethirtyeight.com/features/science-isnt-broken)</vt:lpstr>
      <vt:lpstr>Flexibility in Data Analysis (http://fivethirtyeight.com/features/science-isnt-broken)</vt:lpstr>
      <vt:lpstr>PowerPoint Presentation</vt:lpstr>
      <vt:lpstr>3. Pre-registration</vt:lpstr>
      <vt:lpstr>3b. Registered Reports</vt:lpstr>
      <vt:lpstr>3b. Registered Reports</vt:lpstr>
      <vt:lpstr>PowerPoint Presentation</vt:lpstr>
      <vt:lpstr>PowerPoint Presentation</vt:lpstr>
      <vt:lpstr>3b. Registered Reports</vt:lpstr>
      <vt:lpstr>3b. Registered Reports</vt:lpstr>
      <vt:lpstr>4. Open everything (data/materials/analyses)</vt:lpstr>
      <vt:lpstr>4. Open everything (data/materials/analyses)</vt:lpstr>
      <vt:lpstr>4. Open everything (data/materials/analyses)</vt:lpstr>
      <vt:lpstr>4. Open everything (data/materials/analyses)</vt:lpstr>
      <vt:lpstr>4. Open everything (data/materials/analyses)</vt:lpstr>
      <vt:lpstr>4. Open everything (data/materials/analyses)</vt:lpstr>
      <vt:lpstr>PowerPoint Presentation</vt:lpstr>
      <vt:lpstr>PowerPoint Presentation</vt:lpstr>
      <vt:lpstr>4. Open everything (data/materials/analyses)</vt:lpstr>
      <vt:lpstr>4. Open everything (data/materials/analyses)</vt:lpstr>
      <vt:lpstr>4. Open everything (data/materials/analyses)</vt:lpstr>
      <vt:lpstr>5. Full disclosure of results</vt:lpstr>
      <vt:lpstr>Other solutions?</vt:lpstr>
      <vt:lpstr>Other solutions?</vt:lpstr>
      <vt:lpstr>Conclusion</vt:lpstr>
      <vt:lpstr>Conclusion</vt:lpstr>
      <vt:lpstr>Conclusion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Rick</dc:creator>
  <cp:lastModifiedBy>Rick</cp:lastModifiedBy>
  <cp:revision>242</cp:revision>
  <dcterms:modified xsi:type="dcterms:W3CDTF">2019-02-21T10:58:40Z</dcterms:modified>
</cp:coreProperties>
</file>